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52" r:id="rId3"/>
    <p:sldId id="304" r:id="rId4"/>
    <p:sldId id="354" r:id="rId5"/>
    <p:sldId id="355" r:id="rId6"/>
    <p:sldId id="356" r:id="rId7"/>
    <p:sldId id="357" r:id="rId8"/>
    <p:sldId id="382" r:id="rId9"/>
    <p:sldId id="383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76" r:id="rId19"/>
    <p:sldId id="377" r:id="rId20"/>
    <p:sldId id="378" r:id="rId21"/>
    <p:sldId id="379" r:id="rId22"/>
    <p:sldId id="380" r:id="rId23"/>
    <p:sldId id="3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8720-FB54-4435-9C1D-9D229B5776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9712-9194-4B95-98F4-546F7EDC90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8720-FB54-4435-9C1D-9D229B5776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9712-9194-4B95-98F4-546F7EDC90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8720-FB54-4435-9C1D-9D229B5776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9712-9194-4B95-98F4-546F7EDC90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8720-FB54-4435-9C1D-9D229B5776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9712-9194-4B95-98F4-546F7EDC90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8720-FB54-4435-9C1D-9D229B5776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9712-9194-4B95-98F4-546F7EDC90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8720-FB54-4435-9C1D-9D229B5776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9712-9194-4B95-98F4-546F7EDC90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8720-FB54-4435-9C1D-9D229B5776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9712-9194-4B95-98F4-546F7EDC90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8720-FB54-4435-9C1D-9D229B5776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9712-9194-4B95-98F4-546F7EDC90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8720-FB54-4435-9C1D-9D229B5776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9712-9194-4B95-98F4-546F7EDC90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8720-FB54-4435-9C1D-9D229B5776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9712-9194-4B95-98F4-546F7EDC90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8720-FB54-4435-9C1D-9D229B5776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C9712-9194-4B95-98F4-546F7EDC905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18720-FB54-4435-9C1D-9D229B5776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C9712-9194-4B95-98F4-546F7EDC905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1" y="81280"/>
            <a:ext cx="11821159" cy="141223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CHAPTER FOUR </a:t>
            </a:r>
            <a:endParaRPr lang="en-GB" sz="32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DRAINAGE SYSTEMS AND WATER RESOURCE OF ETHIOPIA AND THE HORN </a:t>
            </a:r>
            <a:endParaRPr lang="en-GB" sz="32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9280" y="1300480"/>
            <a:ext cx="11328399" cy="55575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9379" y="324395"/>
            <a:ext cx="11953875" cy="5870030"/>
          </a:xfrm>
        </p:spPr>
      </p:pic>
      <p:sp>
        <p:nvSpPr>
          <p:cNvPr id="2" name="Rectangle 1"/>
          <p:cNvSpPr/>
          <p:nvPr/>
        </p:nvSpPr>
        <p:spPr>
          <a:xfrm>
            <a:off x="4257040" y="1981200"/>
            <a:ext cx="1270000" cy="406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49.5 BMC</a:t>
            </a:r>
            <a:endParaRPr lang="en-US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1839"/>
            <a:ext cx="10515600" cy="538389"/>
          </a:xfrm>
        </p:spPr>
        <p:txBody>
          <a:bodyPr>
            <a:normAutofit/>
          </a:bodyPr>
          <a:lstStyle/>
          <a:p>
            <a:r>
              <a:rPr lang="en-US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General Characteristics of Ethiopian Rivers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480" y="838200"/>
            <a:ext cx="11673839" cy="5817961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Owing to </a:t>
            </a:r>
            <a:endParaRPr lang="en-US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1" algn="just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he highland nature of the Ethiopian landmass, </a:t>
            </a:r>
            <a:endParaRPr lang="en-US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1" algn="just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urface ruggedness, </a:t>
            </a:r>
            <a:endParaRPr lang="en-US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1" algn="just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he outward inclination of the highlands, and </a:t>
            </a:r>
            <a:endParaRPr lang="en-US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1" algn="just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he climatic conditions, Ethiopian rivers have the </a:t>
            </a:r>
            <a:r>
              <a:rPr lang="en-US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following characteristics. </a:t>
            </a:r>
            <a:endParaRPr lang="en-US" b="1" i="0" u="none" strike="noStrike" baseline="0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lvl="1" algn="just"/>
            <a:endParaRPr lang="en-US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Almost all major rivers originate from the highlands </a:t>
            </a:r>
            <a:r>
              <a:rPr lang="en-US" sz="24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elevating more than 1,500masl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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Majority of Ethiopian rivers are </a:t>
            </a:r>
            <a:r>
              <a:rPr lang="en-US" sz="24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trans-boundary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xtreme </a:t>
            </a:r>
            <a:r>
              <a:rPr lang="en-US" sz="24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seasonal fluctuation. </a:t>
            </a:r>
            <a:endParaRPr lang="en-US" sz="2400" b="1" i="0" u="none" strike="noStrike" baseline="0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hey have </a:t>
            </a:r>
            <a:r>
              <a:rPr lang="en-US" sz="24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rapids and waterfalls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along their course, </a:t>
            </a:r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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They have </a:t>
            </a:r>
            <a:r>
              <a:rPr lang="en-US" sz="24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cuts, steep-sided river valleys and deep gorges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along their courses, </a:t>
            </a:r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flow on </a:t>
            </a:r>
            <a:r>
              <a:rPr lang="en-US" sz="24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steep slopes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having steep profiles. </a:t>
            </a:r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Wingdings" panose="05000000000000000000" pitchFamily="2" charset="2"/>
              </a:rPr>
              <a:t>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Some of the rivers </a:t>
            </a:r>
            <a:r>
              <a:rPr lang="en-US" sz="2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 as </a:t>
            </a:r>
            <a:r>
              <a:rPr lang="en-US" sz="2400" b="1" i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boundaries</a:t>
            </a:r>
            <a:r>
              <a:rPr lang="en-US" sz="2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both international and domestic administrative units. </a:t>
            </a:r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lvl="1" indent="0" algn="just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066" y="416310"/>
            <a:ext cx="10515600" cy="472157"/>
          </a:xfrm>
        </p:spPr>
        <p:txBody>
          <a:bodyPr>
            <a:noAutofit/>
          </a:bodyPr>
          <a:lstStyle/>
          <a:p>
            <a:r>
              <a:rPr lang="en-US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4.3.2. The Ethiopian Lakes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489" y="1033669"/>
            <a:ext cx="11589745" cy="5510349"/>
          </a:xfrm>
        </p:spPr>
        <p:txBody>
          <a:bodyPr/>
          <a:lstStyle/>
          <a:p>
            <a:pPr algn="just"/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Relatively Ethiopia is rich in lakes. Almost all Ethiopian lakes are result of </a:t>
            </a:r>
            <a:r>
              <a:rPr lang="en-US" sz="28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tectonic process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that took place during </a:t>
            </a:r>
            <a:r>
              <a:rPr lang="en-US" sz="2800" b="1" i="1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Quaternary </a:t>
            </a:r>
            <a:r>
              <a:rPr lang="en-US" sz="28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period of </a:t>
            </a:r>
            <a:r>
              <a:rPr lang="en-US" sz="2800" b="1" i="1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Cenozoic </a:t>
            </a:r>
            <a:r>
              <a:rPr lang="en-US" sz="28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era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M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ajority of lakes are located within the </a:t>
            </a:r>
            <a:r>
              <a:rPr lang="en-US" sz="28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Rift Valley System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lakes in the drainage are mainly formed on </a:t>
            </a:r>
            <a:r>
              <a:rPr lang="en-US" sz="28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faulted depressions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and are clustered along the system forming </a:t>
            </a:r>
            <a:r>
              <a:rPr lang="en-US" sz="28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linear pattern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Lake </a:t>
            </a:r>
            <a:r>
              <a:rPr lang="en-US" sz="2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Tana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the </a:t>
            </a:r>
            <a:r>
              <a:rPr lang="en-US" sz="28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largest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lake in Ethiopia, occupies a shallow depression in the highlands. </a:t>
            </a:r>
            <a:endParaRPr lang="en-US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1" algn="just"/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Tana depression is believed to be formed following </a:t>
            </a:r>
            <a:r>
              <a:rPr lang="en-US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slower sinking and reservoir by lava flow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between </a:t>
            </a:r>
            <a:r>
              <a:rPr lang="en-US" b="1" i="0" u="none" strike="noStrike" baseline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Gojjam</a:t>
            </a:r>
            <a:r>
              <a:rPr lang="en-US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 and </a:t>
            </a:r>
            <a:r>
              <a:rPr lang="en-US" b="1" i="0" u="none" strike="noStrike" baseline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Gonder</a:t>
            </a:r>
            <a:r>
              <a:rPr lang="en-US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 massifs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227" y="403462"/>
            <a:ext cx="10515600" cy="527504"/>
          </a:xfrm>
        </p:spPr>
        <p:txBody>
          <a:bodyPr>
            <a:noAutofit/>
          </a:bodyPr>
          <a:lstStyle/>
          <a:p>
            <a:r>
              <a:rPr lang="en-US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4.3.2. The Ethiopian Lakes ……….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6" y="1013791"/>
            <a:ext cx="11727543" cy="5701968"/>
          </a:xfrm>
        </p:spPr>
        <p:txBody>
          <a:bodyPr/>
          <a:lstStyle/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Ethiopia is also gifted with </a:t>
            </a:r>
            <a:r>
              <a:rPr lang="en-US" sz="28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crater lakes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These include the lakes at and around </a:t>
            </a:r>
            <a:r>
              <a:rPr lang="en-US" sz="2800" b="1" i="1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Bishoftu</a:t>
            </a:r>
            <a:r>
              <a:rPr lang="en-US" sz="2800" b="1" i="1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i="1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Wonchi</a:t>
            </a:r>
            <a:r>
              <a:rPr lang="en-US" sz="2800" b="1" i="1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(near </a:t>
            </a:r>
            <a:r>
              <a:rPr lang="en-US" sz="2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Ambo), </a:t>
            </a:r>
            <a:r>
              <a:rPr lang="en-US" sz="2800" b="1" i="1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Hayk</a:t>
            </a:r>
            <a:r>
              <a:rPr lang="en-US" sz="2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(near </a:t>
            </a:r>
            <a:r>
              <a:rPr lang="en-US" sz="2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Dessie)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and the Crater Lake on top of </a:t>
            </a:r>
            <a:r>
              <a:rPr lang="en-US" sz="2800" b="1" i="1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Mount </a:t>
            </a:r>
            <a:r>
              <a:rPr lang="en-US" sz="2800" b="1" i="1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Zikwala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Lake </a:t>
            </a:r>
            <a:r>
              <a:rPr lang="en-US" sz="2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Ashenge</a:t>
            </a:r>
            <a:r>
              <a:rPr lang="en-US" sz="2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(Tigray) is formed on a </a:t>
            </a:r>
            <a:r>
              <a:rPr lang="en-US" sz="28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tectonic basin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Other types of lakes in Ethiopia are man-made such as Lakes </a:t>
            </a:r>
            <a:r>
              <a:rPr lang="en-US" sz="2800" b="1" i="1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Koka, </a:t>
            </a:r>
            <a:r>
              <a:rPr lang="en-US" sz="2800" b="1" i="1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Fincha</a:t>
            </a:r>
            <a:r>
              <a:rPr lang="en-US" sz="2800" b="1" i="1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and </a:t>
            </a:r>
            <a:r>
              <a:rPr lang="en-US" sz="2800" b="1" i="1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Melka</a:t>
            </a:r>
            <a:r>
              <a:rPr lang="en-US" sz="2800" b="1" i="1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Wakena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and many other lakes dammed following hydroelectric power generation projects. </a:t>
            </a:r>
            <a:endParaRPr lang="en-US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See </a:t>
            </a:r>
            <a:r>
              <a:rPr lang="en-US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4.2. Lakes of Ethiopia ….next slide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1760" y="121920"/>
            <a:ext cx="11978640" cy="6605451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631"/>
            <a:ext cx="10515600" cy="468084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Cont.……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5" y="598716"/>
            <a:ext cx="11386457" cy="5910941"/>
          </a:xfrm>
        </p:spPr>
        <p:txBody>
          <a:bodyPr/>
          <a:lstStyle/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Cluster of lakes are lined up within main Ethiopian rift. </a:t>
            </a:r>
            <a:r>
              <a:rPr lang="en-US" sz="2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Lake Abaya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is the largest of all the lakes in the system. </a:t>
            </a:r>
            <a:endParaRPr lang="en-US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southern tip of the Rift Valley forms the marshy land called the </a:t>
            </a:r>
            <a:r>
              <a:rPr lang="en-US" sz="2800" b="1" i="1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Chew Bahir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which is drained by </a:t>
            </a:r>
            <a:r>
              <a:rPr lang="en-US" sz="2800" b="1" i="1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Segan </a:t>
            </a:r>
            <a:r>
              <a:rPr lang="en-US" sz="28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and </a:t>
            </a:r>
            <a:r>
              <a:rPr lang="en-US" sz="2800" b="1" i="1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Woito</a:t>
            </a:r>
            <a:r>
              <a:rPr lang="en-US" sz="28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8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Shala and </a:t>
            </a:r>
            <a:r>
              <a:rPr lang="en-US" sz="2800" b="1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Ziway</a:t>
            </a:r>
            <a:r>
              <a:rPr lang="en-US" sz="28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are the deepest and the shallowest lakes in the central Ethiopian Rift respectively. </a:t>
            </a:r>
            <a:endParaRPr lang="en-US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658" y="3324225"/>
            <a:ext cx="11778342" cy="35337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774" y="293915"/>
            <a:ext cx="10515600" cy="418647"/>
          </a:xfrm>
        </p:spPr>
        <p:txBody>
          <a:bodyPr>
            <a:noAutofit/>
          </a:bodyPr>
          <a:lstStyle/>
          <a:p>
            <a:r>
              <a:rPr lang="en-US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4.3.3. Subsurface (Ground) Water Resource of Ethiopia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84583"/>
            <a:ext cx="11658600" cy="5679502"/>
          </a:xfrm>
        </p:spPr>
        <p:txBody>
          <a:bodyPr/>
          <a:lstStyle/>
          <a:p>
            <a:pPr algn="just"/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As compared to surface water resources</a:t>
            </a:r>
            <a:r>
              <a:rPr lang="en-US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Ethiopia has </a:t>
            </a:r>
            <a:r>
              <a:rPr lang="en-US" sz="28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lower ground water potential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However, there exists </a:t>
            </a:r>
            <a:r>
              <a:rPr lang="en-US" sz="28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higher total exploitable groundwater potential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Based on existing scanty knowledge, the groundwater potential of Ethiopia is estimated to be </a:t>
            </a:r>
            <a:r>
              <a:rPr lang="en-US" sz="2800" b="1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2.6 - 6.5 BMC</a:t>
            </a:r>
            <a:r>
              <a:rPr lang="en-US" sz="2800" b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sz="2800" b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However, this estimate is now considered underestimated. Considering various separate studies, Ethiopian potential of groundwater is believed to range between </a:t>
            </a:r>
            <a:r>
              <a:rPr lang="en-US" sz="28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12-30 BMC.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4483"/>
            <a:ext cx="10515600" cy="429532"/>
          </a:xfrm>
        </p:spPr>
        <p:txBody>
          <a:bodyPr>
            <a:noAutofit/>
          </a:bodyPr>
          <a:lstStyle/>
          <a:p>
            <a:r>
              <a:rPr lang="en-US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4.4. Water Resources Potentials and Development in Ethiopia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615" y="941160"/>
            <a:ext cx="11604172" cy="5791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a) Hydro-electric Potential </a:t>
            </a:r>
            <a:endParaRPr lang="en-US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Ethiopian rivers have a </a:t>
            </a:r>
            <a:r>
              <a:rPr lang="en-US" sz="28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very high potential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for generating electricity. </a:t>
            </a:r>
            <a:endParaRPr lang="en-US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exploitable potential of hydroelectric power is estimated at about </a:t>
            </a:r>
            <a:r>
              <a:rPr lang="en-US" sz="28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45,000 megawatts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first hydroelectric power generation plant was installed on </a:t>
            </a:r>
            <a:r>
              <a:rPr lang="en-US" sz="2800" b="1" i="0" u="none" strike="noStrike" baseline="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Akaki</a:t>
            </a:r>
            <a:r>
              <a:rPr lang="en-US" sz="28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 River (Aba Samuel) in 1932. </a:t>
            </a:r>
            <a:endParaRPr lang="en-US" sz="2800" b="1" i="0" u="none" strike="noStrike" baseline="0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Grand Ethiopian Renaissance Dam (GERD) is the country's largest dam under construction aiming to generate </a:t>
            </a:r>
            <a:r>
              <a:rPr lang="en-US" sz="28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6,400 megawatts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Gilgel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Gibe III hydropower project has gone operational generating </a:t>
            </a:r>
            <a:r>
              <a:rPr lang="en-US" sz="28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1,870 megawatts.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Currently Ethiopia is administering </a:t>
            </a:r>
            <a:r>
              <a:rPr lang="en-US" sz="28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14 hydroelectric power plants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constructed on Lake Aba Samuel, Koka, Tis 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Abay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Awash, 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Melka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Wakena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Sor, 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Fincha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Gibe/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Omo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Tana 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Beles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and 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Tekeze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generating close to 4000 megawatts of energy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7882"/>
            <a:ext cx="10515600" cy="446540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kumimoji="0" lang="en-US" sz="31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a) Hydro-electric Potential</a:t>
            </a:r>
            <a:r>
              <a:rPr kumimoji="0" lang="en-US" sz="3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….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029" y="881743"/>
            <a:ext cx="11625942" cy="5741760"/>
          </a:xfrm>
        </p:spPr>
        <p:txBody>
          <a:bodyPr>
            <a:normAutofit/>
          </a:bodyPr>
          <a:lstStyle/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Besides the domestic use of generated electricity, the country is </a:t>
            </a:r>
            <a:r>
              <a:rPr lang="en-US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exporting electricity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to the neighboring countries.</a:t>
            </a:r>
            <a:endParaRPr lang="en-US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major problem related to the use of Ethiopian rivers for the generation of hydroelectric power is </a:t>
            </a:r>
            <a:endParaRPr lang="en-US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1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he seasonal flow </a:t>
            </a:r>
            <a:r>
              <a:rPr lang="en-US" sz="28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fluctuations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and impact of </a:t>
            </a:r>
            <a:r>
              <a:rPr lang="en-US" sz="28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climate change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and variabilities and </a:t>
            </a:r>
            <a:endParaRPr lang="en-US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1"/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The severe </a:t>
            </a:r>
            <a:r>
              <a:rPr lang="en-US" sz="28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erosion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from the highlands and </a:t>
            </a:r>
            <a:r>
              <a:rPr lang="en-US" sz="28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sedimentation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in the reservoirs is also a critical problem for hydroelectric power generation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0001"/>
            <a:ext cx="10515600" cy="560426"/>
          </a:xfrm>
        </p:spPr>
        <p:txBody>
          <a:bodyPr>
            <a:normAutofit/>
          </a:bodyPr>
          <a:lstStyle/>
          <a:p>
            <a:r>
              <a:rPr lang="en-US" sz="32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b) Irrigation and Transportation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236" y="785602"/>
            <a:ext cx="11508058" cy="5887031"/>
          </a:xfrm>
        </p:spPr>
        <p:txBody>
          <a:bodyPr/>
          <a:lstStyle/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terrain in Ethiopia is so rugged that it limits the uses of Ethiopian rivers both for irrigation and transportation. </a:t>
            </a:r>
            <a:endParaRPr lang="en-US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 the highlands, steep slopes, rapids, waterfalls, narrow and deep valleys and gorges are important obstacles. </a:t>
            </a:r>
            <a:endParaRPr lang="en-US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But on the lowlands, their demand for irrigation is high. </a:t>
            </a:r>
            <a:endParaRPr lang="en-US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Regardless of existing physiographic setups, Ethiopia's potential of irrigation is estimated to be </a:t>
            </a:r>
            <a:r>
              <a:rPr lang="en-US" sz="28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5.3 million hectares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</a:t>
            </a:r>
            <a:r>
              <a:rPr lang="en-US" sz="2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Baro</a:t>
            </a:r>
            <a:r>
              <a:rPr lang="en-US" sz="2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-Akobo and </a:t>
            </a:r>
            <a:r>
              <a:rPr lang="en-US" sz="2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Genale</a:t>
            </a:r>
            <a:r>
              <a:rPr lang="en-US" sz="2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Dawa</a:t>
            </a:r>
            <a:r>
              <a:rPr lang="en-US" sz="2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river systems have large irrigation potential compared to other basins. </a:t>
            </a:r>
            <a:endParaRPr lang="en-US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more than 60% of the area under irrigation so far is located in Rift Valley Drainage System.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2" y="337624"/>
            <a:ext cx="11521440" cy="61475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4.1. Introduction </a:t>
            </a:r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About 71% of the earth's total surface is covered by water bodies majorly occupied by seas and oceans. </a:t>
            </a:r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Of the earth's total water surface, nearly 97.5% is alkaline accumulated in seas and oceans. </a:t>
            </a:r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The remaining </a:t>
            </a:r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</a:rPr>
              <a:t>2.5% is fresh water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, of which nearly </a:t>
            </a:r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</a:rPr>
              <a:t>68.7%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 is deposited in </a:t>
            </a:r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</a:rPr>
              <a:t>glaciers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</a:rPr>
              <a:t>30.1% in ground water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, 0.8% in </a:t>
            </a:r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</a:rPr>
              <a:t>permafrost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 and </a:t>
            </a:r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</a:rPr>
              <a:t>0.4%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 in surface waters. </a:t>
            </a:r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Water in lakes, rivers, atmosphere, soils and wetlands are considered as </a:t>
            </a:r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</a:rPr>
              <a:t>surface waters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. Surface and ground waters are by far the most abundant and easily available fresh waters. </a:t>
            </a:r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However, fresh water is distributed unevenly throughout the world following varied </a:t>
            </a:r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</a:rPr>
              <a:t>latitudinal locations, climatic and topographic setups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The countries water potential is estimated to be </a:t>
            </a:r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124.4 billion cubic meters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(BCM)…. But requires further investigation.</a:t>
            </a: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4309"/>
          </a:xfrm>
        </p:spPr>
        <p:txBody>
          <a:bodyPr>
            <a:normAutofit fontScale="90000"/>
          </a:bodyPr>
          <a:lstStyle/>
          <a:p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b) Irrigation and Transportation 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233" y="983974"/>
            <a:ext cx="11530361" cy="5508901"/>
          </a:xfrm>
        </p:spPr>
        <p:txBody>
          <a:bodyPr/>
          <a:lstStyle/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Majority of Ethiopian rivers </a:t>
            </a:r>
            <a:r>
              <a:rPr lang="en-US" sz="28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are not suitable for transportation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</a:t>
            </a:r>
            <a:r>
              <a:rPr lang="en-US" sz="2800" b="1" i="1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Baro</a:t>
            </a:r>
            <a:r>
              <a:rPr lang="en-US" sz="2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at its lower course is the only navigable river. </a:t>
            </a:r>
            <a:endParaRPr lang="en-US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Comparatively, Ethiopian lakes are much suitable for transportation than rivers. </a:t>
            </a:r>
            <a:endParaRPr lang="en-US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1"/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Lake Tana and Abaya are relatively the most used for transportation. </a:t>
            </a:r>
            <a:endParaRPr lang="en-US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5216"/>
            <a:ext cx="10515600" cy="515821"/>
          </a:xfrm>
        </p:spPr>
        <p:txBody>
          <a:bodyPr>
            <a:normAutofit/>
          </a:bodyPr>
          <a:lstStyle/>
          <a:p>
            <a:r>
              <a:rPr lang="en-US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c) Fishing and Recreation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689" y="681037"/>
            <a:ext cx="11765911" cy="5997045"/>
          </a:xfrm>
        </p:spPr>
        <p:txBody>
          <a:bodyPr/>
          <a:lstStyle/>
          <a:p>
            <a:pPr algn="just"/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majority of Ethiopian lakes are rich in fish. </a:t>
            </a:r>
            <a:endParaRPr lang="en-US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Currently the annual production of fish is estimated to be </a:t>
            </a:r>
            <a:r>
              <a:rPr lang="en-US" sz="28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31.5 thousand tons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exploitable potential is however, by far greater than the current production. </a:t>
            </a:r>
            <a:endParaRPr lang="en-US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Currently Lake Tana leads the potential by estimated </a:t>
            </a:r>
            <a:r>
              <a:rPr lang="en-US" sz="28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8,000-10,000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tons per year. </a:t>
            </a:r>
            <a:endParaRPr lang="en-US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Fish production from Lake 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Chamo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is estimated at 4,500 tons per year. However, more than 60% of fish supplies are coming from Ethiopian main Rift Valley lakes. </a:t>
            </a:r>
            <a:endParaRPr lang="en-US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ome of the lakes are currently threatened by </a:t>
            </a:r>
            <a:r>
              <a:rPr lang="en-US" sz="28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sedimentation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invasive species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(water hyacinth), </a:t>
            </a:r>
            <a:r>
              <a:rPr lang="en-US" sz="28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over exploitation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and </a:t>
            </a:r>
            <a:r>
              <a:rPr lang="en-US" sz="28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expansion of investments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around lakes. 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311" y="200723"/>
            <a:ext cx="10515600" cy="468350"/>
          </a:xfrm>
        </p:spPr>
        <p:txBody>
          <a:bodyPr>
            <a:normAutofit fontScale="90000"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c) Fishing and Recreation…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083" y="758282"/>
            <a:ext cx="11508057" cy="5754029"/>
          </a:xfrm>
        </p:spPr>
        <p:txBody>
          <a:bodyPr/>
          <a:lstStyle/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There are a variety of fish, birds and other aquatic life forms in the lakes. </a:t>
            </a:r>
            <a:endParaRPr lang="en-US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This and the scenic beauty of the lakes, the hot springs around them, the spectacular river gorges and the most impressive waterfalls make Ethiopian rivers and lakes important </a:t>
            </a:r>
            <a:r>
              <a:rPr lang="en-US" sz="28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recreational and tourist attractions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As they are the natural habitat of a variety of wild life, some of which are only endemic to Ethiopia, their value for </a:t>
            </a:r>
            <a:r>
              <a:rPr lang="en-US" sz="28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scientific purposes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is immense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2861"/>
            <a:ext cx="10515600" cy="56427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4.2. Major Drainage System of Ethiopia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421" y="697132"/>
            <a:ext cx="11549575" cy="5951317"/>
          </a:xfrm>
        </p:spPr>
        <p:txBody>
          <a:bodyPr/>
          <a:lstStyle/>
          <a:p>
            <a:pPr algn="just"/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flow of water through well-defined channel is known as drainage </a:t>
            </a:r>
            <a:endParaRPr lang="en-GB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drainage system is made up of a principal river and its tributaries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river system begins at a place called the </a:t>
            </a:r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 or headwater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ends at a point called </a:t>
            </a:r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mouth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drainage pattern of an area is the outcome of:- </a:t>
            </a:r>
            <a:endParaRPr lang="en-GB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geological processes, </a:t>
            </a:r>
            <a:endParaRPr lang="en-GB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Nature and structure of rocks, </a:t>
            </a:r>
            <a:endParaRPr lang="en-GB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Topography, slope, </a:t>
            </a:r>
            <a:endParaRPr lang="en-GB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Amount and the periodicity of the flow. </a:t>
            </a:r>
            <a:endParaRPr lang="en-GB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</a:rPr>
              <a:t>drainage basin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is the </a:t>
            </a:r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</a:rPr>
              <a:t>topographic region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from which a river and its tributaries collect both the surface runoff and subsurface flow.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Cont.….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998806"/>
            <a:ext cx="11352628" cy="549406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The general </a:t>
            </a:r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</a:rPr>
              <a:t>patterns of major river basins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in Ethiopia are determined by topographical structures which can be clarified as: </a:t>
            </a:r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a. The topography of the 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outward sloping of the </a:t>
            </a:r>
            <a:r>
              <a:rPr lang="en-GB" sz="28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Western and South eastern plateaus </a:t>
            </a:r>
            <a:endParaRPr lang="en-GB" sz="28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b. The structural formation </a:t>
            </a:r>
            <a:r>
              <a:rPr lang="en-GB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of </a:t>
            </a:r>
            <a:r>
              <a:rPr lang="en-GB" sz="28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the Rift Valley 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with its 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in-ward-sloping 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escarpments resulting mainly in an inland drainage system. </a:t>
            </a:r>
            <a:endParaRPr lang="en-GB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c. 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Faults and joints 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that structurally influence part of the courses of many rivers. </a:t>
            </a:r>
            <a:endParaRPr lang="en-GB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1478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The Major Drainage Systems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625" y="1392702"/>
            <a:ext cx="11394829" cy="5100172"/>
          </a:xfrm>
        </p:spPr>
        <p:txBody>
          <a:bodyPr>
            <a:normAutofit/>
          </a:bodyPr>
          <a:lstStyle/>
          <a:p>
            <a:pPr algn="just"/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Following the complex physiographic setup and geological makeup, Ethiopia possesses three broadly classified drainage systems namely </a:t>
            </a:r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Western, </a:t>
            </a:r>
            <a:endParaRPr lang="en-GB" sz="28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South-eastern and </a:t>
            </a:r>
            <a:endParaRPr lang="en-GB" sz="28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Rift Valley </a:t>
            </a:r>
            <a:r>
              <a:rPr lang="en-GB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Drainage Systems </a:t>
            </a:r>
            <a:endParaRPr lang="en-GB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0382"/>
            <a:ext cx="10515600" cy="605546"/>
          </a:xfrm>
        </p:spPr>
        <p:txBody>
          <a:bodyPr>
            <a:normAutofit fontScale="90000"/>
          </a:bodyPr>
          <a:lstStyle/>
          <a:p>
            <a:br>
              <a:rPr lang="en-GB" sz="48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GB" sz="36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4.2.1. The Western Drainage Systems </a:t>
            </a:r>
            <a:b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01" y="970671"/>
            <a:ext cx="11183815" cy="547233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The largest of all drainage systems draining </a:t>
            </a:r>
            <a:r>
              <a:rPr lang="en-GB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40%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of the total area of the country and carry </a:t>
            </a:r>
            <a:r>
              <a:rPr lang="en-GB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60%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of the annual water flow </a:t>
            </a:r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This drainage system comprises four major river basins namely </a:t>
            </a:r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1"/>
            <a:r>
              <a:rPr lang="en-GB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Tekeze</a:t>
            </a:r>
            <a:r>
              <a:rPr lang="en-GB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endParaRPr lang="en-GB" sz="2800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1"/>
            <a:r>
              <a:rPr lang="en-GB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Abay</a:t>
            </a:r>
            <a:r>
              <a:rPr lang="en-GB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endParaRPr lang="en-GB" sz="2800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1"/>
            <a:r>
              <a:rPr lang="en-GB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Baro</a:t>
            </a:r>
            <a:r>
              <a:rPr lang="en-GB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-Akobo, </a:t>
            </a:r>
            <a:endParaRPr lang="en-GB" sz="2800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1"/>
            <a:r>
              <a:rPr lang="en-GB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Ghibe</a:t>
            </a:r>
            <a:r>
              <a:rPr lang="en-GB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en-GB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Omo</a:t>
            </a:r>
            <a:r>
              <a:rPr lang="en-GB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). </a:t>
            </a:r>
            <a:endParaRPr lang="en-GB" sz="2800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The </a:t>
            </a:r>
            <a:r>
              <a:rPr lang="en-GB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Ghibe</a:t>
            </a:r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(</a:t>
            </a:r>
            <a:r>
              <a:rPr lang="en-GB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Omo</a:t>
            </a:r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</a:rPr>
              <a:t>) flows southward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The </a:t>
            </a:r>
            <a:r>
              <a:rPr lang="en-GB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Abay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GB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Tekeze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and </a:t>
            </a:r>
            <a:r>
              <a:rPr lang="en-GB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Baro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flow </a:t>
            </a:r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</a:rPr>
              <a:t>westward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 ultimately joining the Nile which finally ends at </a:t>
            </a:r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</a:rPr>
              <a:t>Mediterranean Sea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GB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1760" y="0"/>
            <a:ext cx="11856720" cy="665479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720" y="158"/>
            <a:ext cx="12100560" cy="662400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3704"/>
          </a:xfrm>
        </p:spPr>
        <p:txBody>
          <a:bodyPr>
            <a:noAutofit/>
          </a:bodyPr>
          <a:lstStyle/>
          <a:p>
            <a:r>
              <a:rPr lang="en-US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4.3. Water Resources: Rivers, Lakes and Sub-Surface Water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71" y="968830"/>
            <a:ext cx="11658600" cy="5617027"/>
          </a:xfrm>
        </p:spPr>
        <p:txBody>
          <a:bodyPr/>
          <a:lstStyle/>
          <a:p>
            <a:pPr marL="0" indent="0">
              <a:buNone/>
            </a:pPr>
            <a:endParaRPr lang="en-US" sz="28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4.3.1. The Ethiopian Rivers </a:t>
            </a:r>
            <a:endParaRPr lang="en-US" sz="28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Ethiopia is endowed with many rivers. </a:t>
            </a:r>
            <a:endParaRPr lang="en-US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Majority of the rivers originate from highland areas and cross the Ethiopian boundary. </a:t>
            </a:r>
            <a:endParaRPr lang="en-US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form 12 major watersheds, separating the Mediterranean Sea from the Indian Ocean drainage systems.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8690</Words>
  <Application>WPS Presentation</Application>
  <PresentationFormat>Widescreen</PresentationFormat>
  <Paragraphs>158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4.2. Major Drainage System of Ethiopia </vt:lpstr>
      <vt:lpstr>Cont.….</vt:lpstr>
      <vt:lpstr>The Major Drainage Systems </vt:lpstr>
      <vt:lpstr> 4.2.1. The Western Drainage Systems  </vt:lpstr>
      <vt:lpstr>PowerPoint 演示文稿</vt:lpstr>
      <vt:lpstr>PowerPoint 演示文稿</vt:lpstr>
      <vt:lpstr>4.3. Water Resources: Rivers, Lakes and Sub-Surface Water </vt:lpstr>
      <vt:lpstr>PowerPoint 演示文稿</vt:lpstr>
      <vt:lpstr>General Characteristics of Ethiopian Rivers </vt:lpstr>
      <vt:lpstr>4.3.2. The Ethiopian Lakes </vt:lpstr>
      <vt:lpstr>4.3.2. The Ethiopian Lakes ……….</vt:lpstr>
      <vt:lpstr>PowerPoint 演示文稿</vt:lpstr>
      <vt:lpstr>Cont.……</vt:lpstr>
      <vt:lpstr>4.3.3. Subsurface (Ground) Water Resource of Ethiopia</vt:lpstr>
      <vt:lpstr>4.4. Water Resources Potentials and Development in Ethiopia</vt:lpstr>
      <vt:lpstr>a) Hydro-electric Potential….  </vt:lpstr>
      <vt:lpstr>b) Irrigation and Transportation </vt:lpstr>
      <vt:lpstr>b) Irrigation and Transportation ….</vt:lpstr>
      <vt:lpstr>c) Fishing and Recreation </vt:lpstr>
      <vt:lpstr>c) Fishing and Recreation…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Tesfa Abebe</dc:creator>
  <cp:lastModifiedBy>miheretab</cp:lastModifiedBy>
  <cp:revision>30</cp:revision>
  <dcterms:created xsi:type="dcterms:W3CDTF">2022-03-02T08:40:00Z</dcterms:created>
  <dcterms:modified xsi:type="dcterms:W3CDTF">2023-05-06T15:43:17Z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722FEFDC7D7B4391876996FB86693B3C</vt:lpwstr>
  </property>
  <property fmtid="{D5CDD505-2E9C-101B-9397-08002B2CF9AE}" pid="3" name="KSOProductBuildVer">
    <vt:lpwstr>1033-11.2.0.11537</vt:lpwstr>
  </property>
</Properties>
</file>